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50" r:id="rId31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5" Type="http://schemas.openxmlformats.org/officeDocument/2006/relationships/slide" Target="slides/slide19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8" name="Shape 11778"/>
        <p:cNvGrpSpPr/>
        <p:nvPr/>
      </p:nvGrpSpPr>
      <p:grpSpPr>
        <a:xfrm>
          <a:off x="0" y="0"/>
          <a:ext cx="0" cy="0"/>
          <a:chOff x="0" y="0"/>
          <a:chExt cx="0" cy="0"/>
        </a:xfrm>
      </p:grpSpPr>
      <p:sp>
        <p:nvSpPr>
          <p:cNvPr id="11779" name="Google Shape;11779;p1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80" name="Google Shape;11780;p1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73.xml"/><Relationship Id="rId2" Type="http://schemas.openxmlformats.org/officeDocument/2006/relationships/notesSlide" Target="../notesSlides/notesSlide195.xml"/><Relationship Id="rId3" Type="http://schemas.openxmlformats.org/officeDocument/2006/relationships/image" Target="../media/image378.png"/><Relationship Id="rId4" Type="http://schemas.openxmlformats.org/officeDocument/2006/relationships/image" Target="../media/image385.png"/><Relationship Id="rId5" Type="http://schemas.openxmlformats.org/officeDocument/2006/relationships/image" Target="../media/image384.png"/><Relationship Id="rId6" Type="http://schemas.openxmlformats.org/officeDocument/2006/relationships/image" Target="../media/image377.png"/><Relationship Id="rId7" Type="http://schemas.openxmlformats.org/officeDocument/2006/relationships/image" Target="../media/image380.png"/><Relationship Id="rId8" Type="http://schemas.openxmlformats.org/officeDocument/2006/relationships/image" Target="../media/image391.jpg"/><Relationship Id="rId9" Type="http://schemas.openxmlformats.org/officeDocument/2006/relationships/image" Target="../media/image387.png"/><Relationship Id="rId10" Type="http://schemas.openxmlformats.org/officeDocument/2006/relationships/image" Target="../media/image379.jpg"/><Relationship Id="rId11" Type="http://schemas.openxmlformats.org/officeDocument/2006/relationships/image" Target="../media/image388.jpg"/><Relationship Id="rId12" Type="http://schemas.openxmlformats.org/officeDocument/2006/relationships/image" Target="../media/image394.png"/><Relationship Id="rId13" Type="http://schemas.openxmlformats.org/officeDocument/2006/relationships/image" Target="../media/image392.png"/><Relationship Id="rId14" Type="http://schemas.openxmlformats.org/officeDocument/2006/relationships/image" Target="../media/image409.jpg"/></Relationships>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CCFF"/>
        </a:solidFill>
      </p:bgPr>
    </p:bg>
    <p:spTree>
      <p:nvGrpSpPr>
        <p:cNvPr id="11781" name="Shape 11781"/>
        <p:cNvGrpSpPr/>
        <p:nvPr/>
      </p:nvGrpSpPr>
      <p:grpSpPr>
        <a:xfrm>
          <a:off x="0" y="0"/>
          <a:ext cx="0" cy="0"/>
          <a:chOff x="0" y="0"/>
          <a:chExt cx="0" cy="0"/>
        </a:xfrm>
      </p:grpSpPr>
      <p:sp>
        <p:nvSpPr>
          <p:cNvPr id="11782" name="Google Shape;11782;p1625"/>
          <p:cNvSpPr txBox="1"/>
          <p:nvPr>
            <p:ph type="title"/>
          </p:nvPr>
        </p:nvSpPr>
        <p:spPr>
          <a:xfrm>
            <a:off x="1128713" y="-2540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000"/>
              <a:t>Observational Requirements:   Land/Atmosphere Exchange of Water and Carbon from HES on GOES R</a:t>
            </a:r>
            <a:br>
              <a:rPr lang="en-US" sz="1000"/>
            </a:br>
            <a:r>
              <a:rPr lang="en-US" sz="1000"/>
              <a:t>*</a:t>
            </a:r>
            <a:r>
              <a:rPr lang="en-US" sz="500">
                <a:solidFill>
                  <a:srgbClr val="000000"/>
                </a:solidFill>
              </a:rPr>
              <a:t>Alan Barr, Guillaume Drolet, Jan Gervin, Forrest G. Hall, Karl F. Hummerich, Robert Knox, Alexei Lyapustin, Hank Margolis, and Elizabeth Middleton.</a:t>
            </a:r>
            <a:br>
              <a:rPr lang="en-US" sz="500">
                <a:solidFill>
                  <a:srgbClr val="000000"/>
                </a:solidFill>
              </a:rPr>
            </a:br>
            <a:br>
              <a:rPr lang="en-US" sz="500">
                <a:solidFill>
                  <a:srgbClr val="000000"/>
                </a:solidFill>
              </a:rPr>
            </a:br>
            <a:r>
              <a:rPr lang="en-US" sz="900">
                <a:solidFill>
                  <a:srgbClr val="000000"/>
                </a:solidFill>
              </a:rPr>
              <a:t>Current Technology    GOES R Technology</a:t>
            </a:r>
            <a:endParaRPr sz="300">
              <a:solidFill>
                <a:srgbClr val="000000"/>
              </a:solidFill>
            </a:endParaRPr>
          </a:p>
        </p:txBody>
      </p:sp>
      <p:grpSp>
        <p:nvGrpSpPr>
          <p:cNvPr id="11783" name="Google Shape;11783;p1625"/>
          <p:cNvGrpSpPr/>
          <p:nvPr/>
        </p:nvGrpSpPr>
        <p:grpSpPr>
          <a:xfrm>
            <a:off x="2701925" y="2687638"/>
            <a:ext cx="2078038" cy="1998662"/>
            <a:chOff x="7488" y="6096"/>
            <a:chExt cx="5760" cy="4530"/>
          </a:xfrm>
        </p:grpSpPr>
        <p:pic>
          <p:nvPicPr>
            <p:cNvPr id="11784" name="Google Shape;11784;p1625"/>
            <p:cNvPicPr preferRelativeResize="0"/>
            <p:nvPr/>
          </p:nvPicPr>
          <p:blipFill rotWithShape="1">
            <a:blip r:embed="rId3">
              <a:alphaModFix/>
            </a:blip>
            <a:srcRect b="0" l="0" r="0" t="0"/>
            <a:stretch/>
          </p:blipFill>
          <p:spPr>
            <a:xfrm>
              <a:off x="7520" y="6096"/>
              <a:ext cx="5728" cy="3594"/>
            </a:xfrm>
            <a:prstGeom prst="rect">
              <a:avLst/>
            </a:prstGeom>
            <a:solidFill>
              <a:schemeClr val="lt1"/>
            </a:solidFill>
            <a:ln>
              <a:noFill/>
            </a:ln>
          </p:spPr>
        </p:pic>
        <p:sp>
          <p:nvSpPr>
            <p:cNvPr id="11785" name="Google Shape;11785;p1625"/>
            <p:cNvSpPr txBox="1"/>
            <p:nvPr/>
          </p:nvSpPr>
          <p:spPr>
            <a:xfrm>
              <a:off x="7488" y="9648"/>
              <a:ext cx="5760" cy="978"/>
            </a:xfrm>
            <a:prstGeom prst="rect">
              <a:avLst/>
            </a:prstGeom>
            <a:solidFill>
              <a:schemeClr val="lt1"/>
            </a:solidFill>
            <a:ln>
              <a:noFill/>
            </a:ln>
          </p:spPr>
          <p:txBody>
            <a:bodyPr anchorCtr="0" anchor="t" bIns="11250" lIns="22525" spcFirstLastPara="1" rIns="22525" wrap="square" tIns="11250">
              <a:sp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Model predictions (lines) of land/atmosphere CO</a:t>
              </a:r>
              <a:r>
                <a:rPr b="0" baseline="-25000" i="0" lang="en-US" sz="600" u="none" cap="none" strike="noStrike">
                  <a:solidFill>
                    <a:srgbClr val="000000"/>
                  </a:solidFill>
                  <a:latin typeface="Times"/>
                  <a:ea typeface="Times"/>
                  <a:cs typeface="Times"/>
                  <a:sym typeface="Times"/>
                </a:rPr>
                <a:t>2</a:t>
              </a:r>
              <a:r>
                <a:rPr b="0" i="0" lang="en-US" sz="600" u="none" cap="none" strike="noStrike">
                  <a:solidFill>
                    <a:srgbClr val="000000"/>
                  </a:solidFill>
                  <a:latin typeface="Times"/>
                  <a:ea typeface="Times"/>
                  <a:cs typeface="Times"/>
                  <a:sym typeface="Times"/>
                </a:rPr>
                <a:t> exchange and evapo- transpiration at the BOREAS NSA spruce site versus tower measurements (dots).  Models inputs from tower-based data. </a:t>
              </a:r>
              <a:endParaRPr/>
            </a:p>
            <a:p>
              <a:pPr indent="0" lvl="0" marL="0" marR="0" rtl="0" algn="l">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                                                       Amthor et al. 2001 </a:t>
              </a:r>
              <a:r>
                <a:rPr b="0" i="0" lang="en-US" sz="400" u="none" cap="none" strike="noStrike">
                  <a:solidFill>
                    <a:srgbClr val="000000"/>
                  </a:solidFill>
                  <a:latin typeface="Times"/>
                  <a:ea typeface="Times"/>
                  <a:cs typeface="Times"/>
                  <a:sym typeface="Times"/>
                </a:rPr>
                <a:t>JGRBOREAS Special Issue</a:t>
              </a:r>
              <a:endParaRPr b="0" i="0" sz="600" u="none" cap="none" strike="noStrike">
                <a:solidFill>
                  <a:srgbClr val="000000"/>
                </a:solidFill>
                <a:latin typeface="Times"/>
                <a:ea typeface="Times"/>
                <a:cs typeface="Times"/>
                <a:sym typeface="Times"/>
              </a:endParaRPr>
            </a:p>
          </p:txBody>
        </p:sp>
      </p:grpSp>
      <p:sp>
        <p:nvSpPr>
          <p:cNvPr id="11786" name="Google Shape;11786;p1625"/>
          <p:cNvSpPr txBox="1"/>
          <p:nvPr/>
        </p:nvSpPr>
        <p:spPr>
          <a:xfrm>
            <a:off x="1662113" y="2435225"/>
            <a:ext cx="901700" cy="2263775"/>
          </a:xfrm>
          <a:prstGeom prst="rect">
            <a:avLst/>
          </a:prstGeom>
          <a:noFill/>
          <a:ln cap="flat" cmpd="sng" w="9525">
            <a:solidFill>
              <a:schemeClr val="dk1"/>
            </a:solidFill>
            <a:prstDash val="solid"/>
            <a:miter lim="800000"/>
            <a:headEnd len="sm" w="sm" type="none"/>
            <a:tailEnd len="sm" w="sm" type="none"/>
          </a:ln>
        </p:spPr>
        <p:txBody>
          <a:bodyPr anchorCtr="0" anchor="t" bIns="11250" lIns="22525" spcFirstLastPara="1" rIns="22525" wrap="square" tIns="11250">
            <a:spAutoFit/>
          </a:bodyPr>
          <a:lstStyle/>
          <a:p>
            <a:pPr indent="0" lvl="0" marL="0" marR="0" rtl="0" algn="l">
              <a:lnSpc>
                <a:spcPct val="100000"/>
              </a:lnSpc>
              <a:spcBef>
                <a:spcPts val="0"/>
              </a:spcBef>
              <a:spcAft>
                <a:spcPts val="0"/>
              </a:spcAft>
              <a:buClr>
                <a:srgbClr val="94FEA1"/>
              </a:buClr>
              <a:buSzPts val="1600"/>
              <a:buFont typeface="Times"/>
              <a:buNone/>
            </a:pPr>
            <a:r>
              <a:rPr b="0" i="0" lang="en-US" sz="1600" u="none" cap="none" strike="noStrike">
                <a:solidFill>
                  <a:srgbClr val="94FEA1"/>
                </a:solidFill>
                <a:latin typeface="Times"/>
                <a:ea typeface="Times"/>
                <a:cs typeface="Times"/>
                <a:sym typeface="Times"/>
              </a:rPr>
              <a:t>       Satellite Monitoring of   </a:t>
            </a:r>
            <a:endParaRPr/>
          </a:p>
          <a:p>
            <a:pPr indent="0" lvl="0" marL="0" marR="0" rtl="0" algn="l">
              <a:lnSpc>
                <a:spcPct val="100000"/>
              </a:lnSpc>
              <a:spcBef>
                <a:spcPts val="0"/>
              </a:spcBef>
              <a:spcAft>
                <a:spcPts val="0"/>
              </a:spcAft>
              <a:buClr>
                <a:srgbClr val="A7A775"/>
              </a:buClr>
              <a:buSzPts val="3000"/>
              <a:buFont typeface="Times"/>
              <a:buNone/>
            </a:pPr>
            <a:r>
              <a:rPr b="0" i="0" lang="en-US" sz="3000" u="none" cap="none" strike="noStrike">
                <a:solidFill>
                  <a:srgbClr val="A7A775"/>
                </a:solidFill>
                <a:latin typeface="Times"/>
                <a:ea typeface="Times"/>
                <a:cs typeface="Times"/>
                <a:sym typeface="Times"/>
              </a:rPr>
              <a:t>       Surface/Atmosphere </a:t>
            </a:r>
            <a:endParaRPr/>
          </a:p>
          <a:p>
            <a:pPr indent="0" lvl="0" marL="0" marR="0" rtl="0" algn="l">
              <a:lnSpc>
                <a:spcPct val="100000"/>
              </a:lnSpc>
              <a:spcBef>
                <a:spcPts val="0"/>
              </a:spcBef>
              <a:spcAft>
                <a:spcPts val="0"/>
              </a:spcAft>
              <a:buClr>
                <a:srgbClr val="31BEEA"/>
              </a:buClr>
              <a:buSzPts val="2000"/>
              <a:buFont typeface="Times"/>
              <a:buNone/>
            </a:pPr>
            <a:r>
              <a:rPr b="0" i="0" lang="en-US" sz="2000" u="none" cap="none" strike="noStrike">
                <a:solidFill>
                  <a:srgbClr val="31BEEA"/>
                </a:solidFill>
                <a:latin typeface="Times"/>
                <a:ea typeface="Times"/>
                <a:cs typeface="Times"/>
                <a:sym typeface="Times"/>
              </a:rPr>
              <a:t>     Exchange of Carbon/Water </a:t>
            </a:r>
            <a:endParaRPr/>
          </a:p>
          <a:p>
            <a:pPr indent="0" lvl="0" marL="0" marR="0" rtl="0" algn="l">
              <a:lnSpc>
                <a:spcPct val="100000"/>
              </a:lnSpc>
              <a:spcBef>
                <a:spcPts val="0"/>
              </a:spcBef>
              <a:spcAft>
                <a:spcPts val="0"/>
              </a:spcAft>
              <a:buClr>
                <a:srgbClr val="CFB93D"/>
              </a:buClr>
              <a:buSzPts val="1200"/>
              <a:buFont typeface="Times"/>
              <a:buNone/>
            </a:pPr>
            <a:r>
              <a:rPr b="0" i="0" lang="en-US" sz="1200" u="none" cap="none" strike="noStrike">
                <a:solidFill>
                  <a:srgbClr val="CFB93D"/>
                </a:solidFill>
                <a:latin typeface="Times"/>
                <a:ea typeface="Times"/>
                <a:cs typeface="Times"/>
                <a:sym typeface="Times"/>
              </a:rPr>
              <a:t>            Current Methods</a:t>
            </a:r>
            <a:endParaRPr/>
          </a:p>
          <a:p>
            <a:pPr indent="0" lvl="0" marL="0" marR="0" rtl="0" algn="l">
              <a:lnSpc>
                <a:spcPct val="100000"/>
              </a:lnSpc>
              <a:spcBef>
                <a:spcPts val="0"/>
              </a:spcBef>
              <a:spcAft>
                <a:spcPts val="0"/>
              </a:spcAft>
              <a:buClr>
                <a:schemeClr val="dk1"/>
              </a:buClr>
              <a:buSzPts val="500"/>
              <a:buFont typeface="Times New Roman"/>
              <a:buNone/>
            </a:pPr>
            <a:r>
              <a:t/>
            </a:r>
            <a:endParaRPr b="0" i="1" sz="5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E7C475"/>
              </a:buClr>
              <a:buSzPts val="4000"/>
              <a:buFont typeface="Times"/>
              <a:buNone/>
            </a:pPr>
            <a:r>
              <a:rPr b="0" i="1" lang="en-US" sz="4000" u="none" cap="none" strike="noStrike">
                <a:solidFill>
                  <a:srgbClr val="E7C475"/>
                </a:solidFill>
                <a:latin typeface="Times"/>
                <a:ea typeface="Times"/>
                <a:cs typeface="Times"/>
                <a:sym typeface="Times"/>
              </a:rPr>
              <a:t>Gross Carbon Uptake</a:t>
            </a:r>
            <a:endParaRPr/>
          </a:p>
          <a:p>
            <a:pPr indent="0" lvl="0" marL="0" marR="0" rtl="0" algn="l">
              <a:lnSpc>
                <a:spcPct val="100000"/>
              </a:lnSpc>
              <a:spcBef>
                <a:spcPts val="0"/>
              </a:spcBef>
              <a:spcAft>
                <a:spcPts val="0"/>
              </a:spcAft>
              <a:buClr>
                <a:srgbClr val="9A1B6E"/>
              </a:buClr>
              <a:buSzPts val="1200"/>
              <a:buFont typeface="Times"/>
              <a:buNone/>
            </a:pPr>
            <a:r>
              <a:rPr b="0" i="0" lang="en-US" sz="1200" u="none" cap="none" strike="noStrike">
                <a:solidFill>
                  <a:srgbClr val="9A1B6E"/>
                </a:solidFill>
                <a:latin typeface="Times"/>
                <a:ea typeface="Times"/>
                <a:cs typeface="Times"/>
                <a:sym typeface="Times"/>
              </a:rPr>
              <a:t>Carbon assimilation rate A µmole m</a:t>
            </a:r>
            <a:r>
              <a:rPr b="0" baseline="30000" i="0" lang="en-US" sz="400" u="none" cap="none" strike="noStrike">
                <a:solidFill>
                  <a:srgbClr val="000000"/>
                </a:solidFill>
                <a:latin typeface="Times"/>
                <a:ea typeface="Times"/>
                <a:cs typeface="Times"/>
                <a:sym typeface="Times"/>
              </a:rPr>
              <a:t>-2</a:t>
            </a:r>
            <a:r>
              <a:rPr b="0" i="0" lang="en-US" sz="400" u="none" cap="none" strike="noStrike">
                <a:solidFill>
                  <a:srgbClr val="000000"/>
                </a:solidFill>
                <a:latin typeface="Times"/>
                <a:ea typeface="Times"/>
                <a:cs typeface="Times"/>
                <a:sym typeface="Times"/>
              </a:rPr>
              <a:t> s</a:t>
            </a:r>
            <a:r>
              <a:rPr b="0" baseline="30000" i="0" lang="en-US" sz="400" u="none" cap="none" strike="noStrike">
                <a:solidFill>
                  <a:srgbClr val="000000"/>
                </a:solidFill>
                <a:latin typeface="Times"/>
                <a:ea typeface="Times"/>
                <a:cs typeface="Times"/>
                <a:sym typeface="Times"/>
              </a:rPr>
              <a:t>-1</a:t>
            </a:r>
            <a:endParaRPr b="0" i="0" sz="400" u="none" cap="none" strike="noStrike">
              <a:solidFill>
                <a:srgbClr val="000000"/>
              </a:solidFill>
              <a:latin typeface="Times"/>
              <a:ea typeface="Times"/>
              <a:cs typeface="Times"/>
              <a:sym typeface="Times"/>
            </a:endParaRPr>
          </a:p>
          <a:p>
            <a:pPr indent="0" lvl="1" marL="112713" marR="0" rtl="0" algn="l">
              <a:lnSpc>
                <a:spcPct val="100000"/>
              </a:lnSpc>
              <a:spcBef>
                <a:spcPts val="0"/>
              </a:spcBef>
              <a:spcAft>
                <a:spcPts val="0"/>
              </a:spcAft>
              <a:buClr>
                <a:srgbClr val="F0B50F"/>
              </a:buClr>
              <a:buSzPts val="3000"/>
              <a:buFont typeface="Times"/>
              <a:buNone/>
            </a:pPr>
            <a:r>
              <a:rPr b="0" i="0" lang="en-US" sz="3000" u="none" cap="none" strike="noStrike">
                <a:solidFill>
                  <a:srgbClr val="F0B50F"/>
                </a:solidFill>
                <a:latin typeface="Times"/>
                <a:ea typeface="Times"/>
                <a:cs typeface="Times"/>
                <a:sym typeface="Times"/>
              </a:rPr>
              <a:t>A = Par x Fapar x LUE</a:t>
            </a:r>
            <a:endParaRPr/>
          </a:p>
          <a:p>
            <a:pPr indent="0" lvl="1" marL="112713" marR="0" rtl="0" algn="l">
              <a:lnSpc>
                <a:spcPct val="100000"/>
              </a:lnSpc>
              <a:spcBef>
                <a:spcPts val="0"/>
              </a:spcBef>
              <a:spcAft>
                <a:spcPts val="0"/>
              </a:spcAft>
              <a:buClr>
                <a:srgbClr val="310546"/>
              </a:buClr>
              <a:buSzPts val="1600"/>
              <a:buFont typeface="Times"/>
              <a:buNone/>
            </a:pPr>
            <a:r>
              <a:rPr b="0" i="0" lang="en-US" sz="1600" u="none" cap="none" strike="noStrike">
                <a:solidFill>
                  <a:srgbClr val="310546"/>
                </a:solidFill>
                <a:latin typeface="Times"/>
                <a:ea typeface="Times"/>
                <a:cs typeface="Times"/>
                <a:sym typeface="Times"/>
              </a:rPr>
              <a:t>Par = Incident photosynthetically active radiation µmole m</a:t>
            </a:r>
            <a:r>
              <a:rPr b="0" baseline="30000" i="0" lang="en-US" sz="400" u="none" cap="none" strike="noStrike">
                <a:solidFill>
                  <a:srgbClr val="000000"/>
                </a:solidFill>
                <a:latin typeface="Times"/>
                <a:ea typeface="Times"/>
                <a:cs typeface="Times"/>
                <a:sym typeface="Times"/>
              </a:rPr>
              <a:t>-2</a:t>
            </a:r>
            <a:r>
              <a:rPr b="0" i="0" lang="en-US" sz="400" u="none" cap="none" strike="noStrike">
                <a:solidFill>
                  <a:srgbClr val="000000"/>
                </a:solidFill>
                <a:latin typeface="Times"/>
                <a:ea typeface="Times"/>
                <a:cs typeface="Times"/>
                <a:sym typeface="Times"/>
              </a:rPr>
              <a:t> s</a:t>
            </a:r>
            <a:r>
              <a:rPr b="0" baseline="30000" i="0" lang="en-US" sz="400" u="none" cap="none" strike="noStrike">
                <a:solidFill>
                  <a:srgbClr val="000000"/>
                </a:solidFill>
                <a:latin typeface="Times"/>
                <a:ea typeface="Times"/>
                <a:cs typeface="Times"/>
                <a:sym typeface="Times"/>
              </a:rPr>
              <a:t>-1</a:t>
            </a:r>
            <a:endParaRPr b="0" i="0" sz="400" u="none" cap="none" strike="noStrike">
              <a:solidFill>
                <a:srgbClr val="000000"/>
              </a:solidFill>
              <a:latin typeface="Times"/>
              <a:ea typeface="Times"/>
              <a:cs typeface="Times"/>
              <a:sym typeface="Times"/>
            </a:endParaRPr>
          </a:p>
          <a:p>
            <a:pPr indent="0" lvl="1" marL="112713" marR="0" rtl="0" algn="l">
              <a:lnSpc>
                <a:spcPct val="100000"/>
              </a:lnSpc>
              <a:spcBef>
                <a:spcPts val="0"/>
              </a:spcBef>
              <a:spcAft>
                <a:spcPts val="0"/>
              </a:spcAft>
              <a:buClr>
                <a:srgbClr val="C593EB"/>
              </a:buClr>
              <a:buSzPts val="4000"/>
              <a:buFont typeface="Times"/>
              <a:buNone/>
            </a:pPr>
            <a:r>
              <a:rPr b="0" i="0" lang="en-US" sz="4000" u="none" cap="none" strike="noStrike">
                <a:solidFill>
                  <a:srgbClr val="C593EB"/>
                </a:solidFill>
                <a:latin typeface="Times"/>
                <a:ea typeface="Times"/>
                <a:cs typeface="Times"/>
                <a:sym typeface="Times"/>
              </a:rPr>
              <a:t>Fapar = fraction of absorbed Par</a:t>
            </a:r>
            <a:endParaRPr/>
          </a:p>
          <a:p>
            <a:pPr indent="0" lvl="1" marL="112713" marR="0" rtl="0" algn="l">
              <a:lnSpc>
                <a:spcPct val="100000"/>
              </a:lnSpc>
              <a:spcBef>
                <a:spcPts val="0"/>
              </a:spcBef>
              <a:spcAft>
                <a:spcPts val="0"/>
              </a:spcAft>
              <a:buClr>
                <a:srgbClr val="618616"/>
              </a:buClr>
              <a:buSzPts val="2000"/>
              <a:buFont typeface="Times"/>
              <a:buNone/>
            </a:pPr>
            <a:r>
              <a:rPr b="0" i="0" lang="en-US" sz="2000" u="none" cap="none" strike="noStrike">
                <a:solidFill>
                  <a:srgbClr val="618616"/>
                </a:solidFill>
                <a:latin typeface="Times"/>
                <a:ea typeface="Times"/>
                <a:cs typeface="Times"/>
                <a:sym typeface="Times"/>
              </a:rPr>
              <a:t>Par and Fapar from Satellite </a:t>
            </a:r>
            <a:endParaRPr/>
          </a:p>
          <a:p>
            <a:pPr indent="0" lvl="0" marL="0" marR="0" rtl="0" algn="l">
              <a:lnSpc>
                <a:spcPct val="100000"/>
              </a:lnSpc>
              <a:spcBef>
                <a:spcPts val="0"/>
              </a:spcBef>
              <a:spcAft>
                <a:spcPts val="0"/>
              </a:spcAft>
              <a:buClr>
                <a:srgbClr val="331281"/>
              </a:buClr>
              <a:buSzPts val="2000"/>
              <a:buFont typeface="Times"/>
              <a:buNone/>
            </a:pPr>
            <a:r>
              <a:rPr b="0" i="0" lang="en-US" sz="2000" u="none" cap="none" strike="noStrike">
                <a:solidFill>
                  <a:srgbClr val="331281"/>
                </a:solidFill>
                <a:latin typeface="Times"/>
                <a:ea typeface="Times"/>
                <a:cs typeface="Times"/>
                <a:sym typeface="Times"/>
              </a:rPr>
              <a:t>LUE Light Use Efficiency from models	</a:t>
            </a:r>
            <a:endParaRPr/>
          </a:p>
          <a:p>
            <a:pPr indent="0" lvl="1" marL="112713"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LUE ~ F(∆e, T</a:t>
            </a:r>
            <a:r>
              <a:rPr b="0" baseline="-25000" i="0" lang="en-US" sz="400" u="none" cap="none" strike="noStrike">
                <a:solidFill>
                  <a:srgbClr val="000000"/>
                </a:solidFill>
                <a:latin typeface="Times"/>
                <a:ea typeface="Times"/>
                <a:cs typeface="Times"/>
                <a:sym typeface="Times"/>
              </a:rPr>
              <a:t>a</a:t>
            </a:r>
            <a:r>
              <a:rPr b="0" i="0" lang="en-US" sz="1600" u="none" cap="none" strike="noStrike">
                <a:solidFill>
                  <a:srgbClr val="CB7AD9"/>
                </a:solidFill>
                <a:latin typeface="Times"/>
                <a:ea typeface="Times"/>
                <a:cs typeface="Times"/>
                <a:sym typeface="Times"/>
              </a:rPr>
              <a:t>,  soil moisture)</a:t>
            </a:r>
            <a:endParaRPr/>
          </a:p>
          <a:p>
            <a:pPr indent="0" lvl="1" marL="112713"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Inputs -- ∆e, T</a:t>
            </a:r>
            <a:r>
              <a:rPr b="0" baseline="-25000" i="0" lang="en-US" sz="400" u="none" cap="none" strike="noStrike">
                <a:solidFill>
                  <a:srgbClr val="000000"/>
                </a:solidFill>
                <a:latin typeface="Times"/>
                <a:ea typeface="Times"/>
                <a:cs typeface="Times"/>
                <a:sym typeface="Times"/>
              </a:rPr>
              <a:t>a</a:t>
            </a:r>
            <a:r>
              <a:rPr b="0" i="0" lang="en-US" sz="4000" u="none" cap="none" strike="noStrike">
                <a:solidFill>
                  <a:srgbClr val="FC7179"/>
                </a:solidFill>
                <a:latin typeface="Times"/>
                <a:ea typeface="Times"/>
                <a:cs typeface="Times"/>
                <a:sym typeface="Times"/>
              </a:rPr>
              <a:t>,  soil moisture</a:t>
            </a:r>
            <a:endParaRPr/>
          </a:p>
          <a:p>
            <a:pPr indent="0" lvl="0" marL="0" marR="0" rtl="0" algn="l">
              <a:lnSpc>
                <a:spcPct val="100000"/>
              </a:lnSpc>
              <a:spcBef>
                <a:spcPts val="0"/>
              </a:spcBef>
              <a:spcAft>
                <a:spcPts val="0"/>
              </a:spcAft>
              <a:buClr>
                <a:schemeClr val="dk1"/>
              </a:buClr>
              <a:buSzPts val="500"/>
              <a:buFont typeface="Times New Roman"/>
              <a:buNone/>
            </a:pPr>
            <a:r>
              <a:t/>
            </a:r>
            <a:endParaRPr b="0" i="1" sz="5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7F07EE"/>
              </a:buClr>
              <a:buSzPts val="4000"/>
              <a:buFont typeface="Times"/>
              <a:buNone/>
            </a:pPr>
            <a:r>
              <a:rPr b="0" i="1" lang="en-US" sz="4000" u="none" cap="none" strike="noStrike">
                <a:solidFill>
                  <a:srgbClr val="7F07EE"/>
                </a:solidFill>
                <a:latin typeface="Times"/>
                <a:ea typeface="Times"/>
                <a:cs typeface="Times"/>
                <a:sym typeface="Times"/>
              </a:rPr>
              <a:t>Evapotranspiration</a:t>
            </a:r>
            <a:endParaRPr/>
          </a:p>
          <a:p>
            <a:pPr indent="0" lvl="0" marL="0"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Latent Heat, LE ~ ∆e </a:t>
            </a:r>
            <a:r>
              <a:rPr b="0" i="0" lang="en-US" sz="500" u="none" cap="none" strike="noStrike">
                <a:solidFill>
                  <a:srgbClr val="000000"/>
                </a:solidFill>
                <a:latin typeface="Times"/>
                <a:ea typeface="Times"/>
                <a:cs typeface="Times"/>
                <a:sym typeface="Times"/>
              </a:rPr>
              <a:t>g</a:t>
            </a:r>
            <a:r>
              <a:rPr b="0" baseline="-25000" i="0" lang="en-US" sz="2000" u="none" cap="none" strike="noStrike">
                <a:solidFill>
                  <a:srgbClr val="A25146"/>
                </a:solidFill>
                <a:latin typeface="Times"/>
                <a:ea typeface="Times"/>
                <a:cs typeface="Times"/>
                <a:sym typeface="Times"/>
              </a:rPr>
              <a:t>c</a:t>
            </a:r>
            <a:endParaRPr/>
          </a:p>
          <a:p>
            <a:pPr indent="0" lvl="1" marL="112713" marR="0" rtl="0" algn="l">
              <a:lnSpc>
                <a:spcPct val="100000"/>
              </a:lnSpc>
              <a:spcBef>
                <a:spcPts val="0"/>
              </a:spcBef>
              <a:spcAft>
                <a:spcPts val="0"/>
              </a:spcAft>
              <a:buClr>
                <a:srgbClr val="509BDA"/>
              </a:buClr>
              <a:buSzPts val="1600"/>
              <a:buFont typeface="Times"/>
              <a:buNone/>
            </a:pPr>
            <a:r>
              <a:rPr b="0" i="0" lang="en-US" sz="1600" u="none" cap="none" strike="noStrike">
                <a:solidFill>
                  <a:srgbClr val="509BDA"/>
                </a:solidFill>
                <a:latin typeface="Times"/>
                <a:ea typeface="Times"/>
                <a:cs typeface="Times"/>
                <a:sym typeface="Times"/>
              </a:rPr>
              <a:t>∆e = vapor pressure deficit</a:t>
            </a:r>
            <a:endParaRPr/>
          </a:p>
          <a:p>
            <a:pPr indent="0" lvl="1" marL="112713" marR="0" rtl="0" algn="l">
              <a:lnSpc>
                <a:spcPct val="100000"/>
              </a:lnSpc>
              <a:spcBef>
                <a:spcPts val="0"/>
              </a:spcBef>
              <a:spcAft>
                <a:spcPts val="0"/>
              </a:spcAft>
              <a:buClr>
                <a:srgbClr val="A6D8FD"/>
              </a:buClr>
              <a:buSzPts val="4000"/>
              <a:buFont typeface="Times"/>
              <a:buNone/>
            </a:pPr>
            <a:r>
              <a:rPr b="0" i="0" lang="en-US" sz="4000" u="none" cap="none" strike="noStrike">
                <a:solidFill>
                  <a:srgbClr val="A6D8FD"/>
                </a:solidFill>
                <a:latin typeface="Times"/>
                <a:ea typeface="Times"/>
                <a:cs typeface="Times"/>
                <a:sym typeface="Times"/>
              </a:rPr>
              <a:t>g</a:t>
            </a:r>
            <a:r>
              <a:rPr b="0" baseline="-25000" i="0" lang="en-US" sz="500" u="none" cap="none" strike="noStrike">
                <a:solidFill>
                  <a:srgbClr val="000000"/>
                </a:solidFill>
                <a:latin typeface="Times"/>
                <a:ea typeface="Times"/>
                <a:cs typeface="Times"/>
                <a:sym typeface="Times"/>
              </a:rPr>
              <a:t>c</a:t>
            </a:r>
            <a:r>
              <a:rPr b="0" i="0" lang="en-US" sz="400" u="none" cap="none" strike="noStrike">
                <a:solidFill>
                  <a:srgbClr val="000000"/>
                </a:solidFill>
                <a:latin typeface="Times"/>
                <a:ea typeface="Times"/>
                <a:cs typeface="Times"/>
                <a:sym typeface="Times"/>
              </a:rPr>
              <a:t> = stomatal conductance</a:t>
            </a:r>
            <a:endParaRPr/>
          </a:p>
          <a:p>
            <a:pPr indent="0" lvl="1" marL="112713" marR="0" rtl="0" algn="l">
              <a:lnSpc>
                <a:spcPct val="100000"/>
              </a:lnSpc>
              <a:spcBef>
                <a:spcPts val="0"/>
              </a:spcBef>
              <a:spcAft>
                <a:spcPts val="0"/>
              </a:spcAft>
              <a:buClr>
                <a:srgbClr val="000000"/>
              </a:buClr>
              <a:buSzPts val="500"/>
              <a:buFont typeface="Times"/>
              <a:buNone/>
            </a:pPr>
            <a:r>
              <a:rPr b="0" i="0" lang="en-US" sz="500" u="none" cap="none" strike="noStrike">
                <a:solidFill>
                  <a:srgbClr val="000000"/>
                </a:solidFill>
                <a:latin typeface="Times"/>
                <a:ea typeface="Times"/>
                <a:cs typeface="Times"/>
                <a:sym typeface="Times"/>
              </a:rPr>
              <a:t>g</a:t>
            </a:r>
            <a:r>
              <a:rPr b="0" baseline="-25000" i="0" lang="en-US" sz="3000" u="none" cap="none" strike="noStrike">
                <a:solidFill>
                  <a:srgbClr val="F409B8"/>
                </a:solidFill>
                <a:latin typeface="Times"/>
                <a:ea typeface="Times"/>
                <a:cs typeface="Times"/>
                <a:sym typeface="Times"/>
              </a:rPr>
              <a:t>c  </a:t>
            </a:r>
            <a:r>
              <a:rPr b="0" i="0" lang="en-US" sz="400" u="none" cap="none" strike="noStrike">
                <a:solidFill>
                  <a:srgbClr val="000000"/>
                </a:solidFill>
                <a:latin typeface="Times"/>
                <a:ea typeface="Times"/>
                <a:cs typeface="Times"/>
                <a:sym typeface="Times"/>
              </a:rPr>
              <a:t>~ Assimilation rate (Ah/c)</a:t>
            </a:r>
            <a:endParaRPr/>
          </a:p>
          <a:p>
            <a:pPr indent="0" lvl="0" marL="0" marR="0" rtl="0" algn="l">
              <a:lnSpc>
                <a:spcPct val="100000"/>
              </a:lnSpc>
              <a:spcBef>
                <a:spcPts val="0"/>
              </a:spcBef>
              <a:spcAft>
                <a:spcPts val="0"/>
              </a:spcAft>
              <a:buClr>
                <a:schemeClr val="dk1"/>
              </a:buClr>
              <a:buSzPts val="600"/>
              <a:buFont typeface="Times New Roman"/>
              <a:buNone/>
            </a:pPr>
            <a:r>
              <a:t/>
            </a:r>
            <a:endParaRPr b="0" i="0" sz="6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F779B9"/>
              </a:buClr>
              <a:buSzPts val="2000"/>
              <a:buFont typeface="Times"/>
              <a:buNone/>
            </a:pPr>
            <a:r>
              <a:rPr b="0" i="0" lang="en-US" sz="2000" u="none" cap="none" strike="noStrike">
                <a:solidFill>
                  <a:srgbClr val="F779B9"/>
                </a:solidFill>
                <a:latin typeface="Times"/>
                <a:ea typeface="Times"/>
                <a:cs typeface="Times"/>
                <a:sym typeface="Times"/>
              </a:rPr>
              <a:t>                ISSUES</a:t>
            </a:r>
            <a:endParaRPr/>
          </a:p>
          <a:p>
            <a:pPr indent="0" lvl="0" marL="0" marR="0" rtl="0" algn="l">
              <a:lnSpc>
                <a:spcPct val="100000"/>
              </a:lnSpc>
              <a:spcBef>
                <a:spcPts val="0"/>
              </a:spcBef>
              <a:spcAft>
                <a:spcPts val="0"/>
              </a:spcAft>
              <a:buClr>
                <a:srgbClr val="205AC8"/>
              </a:buClr>
              <a:buSzPts val="4000"/>
              <a:buFont typeface="Times"/>
              <a:buNone/>
            </a:pPr>
            <a:r>
              <a:rPr b="0" i="0" lang="en-US" sz="4000" u="none" cap="none" strike="noStrike">
                <a:solidFill>
                  <a:srgbClr val="205AC8"/>
                </a:solidFill>
                <a:latin typeface="Times"/>
                <a:ea typeface="Times"/>
                <a:cs typeface="Times"/>
                <a:sym typeface="Times"/>
              </a:rPr>
              <a:t>    LUE model inaccuracies </a:t>
            </a:r>
            <a:endParaRPr/>
          </a:p>
          <a:p>
            <a:pPr indent="0" lvl="0" marL="0" marR="0" rtl="0" algn="l">
              <a:lnSpc>
                <a:spcPct val="100000"/>
              </a:lnSpc>
              <a:spcBef>
                <a:spcPts val="0"/>
              </a:spcBef>
              <a:spcAft>
                <a:spcPts val="0"/>
              </a:spcAft>
              <a:buClr>
                <a:srgbClr val="F46671"/>
              </a:buClr>
              <a:buSzPts val="4000"/>
              <a:buFont typeface="Times"/>
              <a:buNone/>
            </a:pPr>
            <a:r>
              <a:rPr b="0" i="0" lang="en-US" sz="4000" u="none" cap="none" strike="noStrike">
                <a:solidFill>
                  <a:srgbClr val="F46671"/>
                </a:solidFill>
                <a:latin typeface="Times"/>
                <a:ea typeface="Times"/>
                <a:cs typeface="Times"/>
                <a:sym typeface="Times"/>
              </a:rPr>
              <a:t>  Difficulty in obtaining inputs</a:t>
            </a:r>
            <a:endParaRPr b="0" i="0" sz="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400"/>
              <a:buFont typeface="Times New Roman"/>
              <a:buNone/>
            </a:pPr>
            <a:r>
              <a:t/>
            </a:r>
            <a:endParaRPr b="0" i="0" sz="400" u="none" cap="none" strike="noStrike">
              <a:solidFill>
                <a:srgbClr val="000000"/>
              </a:solidFill>
              <a:latin typeface="Times"/>
              <a:ea typeface="Times"/>
              <a:cs typeface="Times"/>
              <a:sym typeface="Times"/>
            </a:endParaRPr>
          </a:p>
        </p:txBody>
      </p:sp>
      <p:sp>
        <p:nvSpPr>
          <p:cNvPr id="11787" name="Google Shape;11787;p1625"/>
          <p:cNvSpPr txBox="1"/>
          <p:nvPr/>
        </p:nvSpPr>
        <p:spPr>
          <a:xfrm>
            <a:off x="2143125" y="6624638"/>
            <a:ext cx="5754688" cy="230187"/>
          </a:xfrm>
          <a:prstGeom prst="rect">
            <a:avLst/>
          </a:prstGeom>
          <a:noFill/>
          <a:ln>
            <a:noFill/>
          </a:ln>
        </p:spPr>
        <p:txBody>
          <a:bodyPr anchorCtr="0" anchor="t" bIns="11250" lIns="22525" spcFirstLastPara="1" rIns="22525" wrap="square" tIns="11250">
            <a:spAutoFit/>
          </a:bodyPr>
          <a:lstStyle/>
          <a:p>
            <a:pPr indent="-25400" lvl="0" marL="0" marR="0" rtl="0" algn="l">
              <a:lnSpc>
                <a:spcPct val="100000"/>
              </a:lnSpc>
              <a:spcBef>
                <a:spcPts val="0"/>
              </a:spcBef>
              <a:spcAft>
                <a:spcPts val="0"/>
              </a:spcAft>
              <a:buClr>
                <a:srgbClr val="000000"/>
              </a:buClr>
              <a:buSzPts val="400"/>
              <a:buFont typeface="Times"/>
              <a:buChar char="•"/>
            </a:pPr>
            <a:r>
              <a:rPr b="0" i="0" lang="en-US" sz="400" u="none" cap="none" strike="noStrike">
                <a:solidFill>
                  <a:srgbClr val="000000"/>
                </a:solidFill>
                <a:latin typeface="Times"/>
                <a:ea typeface="Times"/>
                <a:cs typeface="Times"/>
                <a:sym typeface="Times"/>
              </a:rPr>
              <a:t>In alphabetical order.  Roles: Alan Barr provided flux data, Guillaume Drolet conducted the MODIS analyses. Jan Gervin provided engineering analysis support. Forrest Hall provided overall conceptual framework. Fred Huemmrich provided helicopter analyses. Robert Knox developed Satellite requirements analysis. Alexi Lyapustin provided atmospheric radiative transfer requirements analysis. Hank Margolis provided access to fluxnet Canada data. Elizabeth Middleton coordinated the overall effort and provided biological consultation.</a:t>
            </a:r>
            <a:endParaRPr/>
          </a:p>
        </p:txBody>
      </p:sp>
      <p:pic>
        <p:nvPicPr>
          <p:cNvPr id="11788" name="Google Shape;11788;p1625"/>
          <p:cNvPicPr preferRelativeResize="0"/>
          <p:nvPr/>
        </p:nvPicPr>
        <p:blipFill rotWithShape="1">
          <a:blip r:embed="rId4">
            <a:alphaModFix/>
          </a:blip>
          <a:srcRect b="0" l="0" r="0" t="0"/>
          <a:stretch/>
        </p:blipFill>
        <p:spPr>
          <a:xfrm>
            <a:off x="5167313" y="1608138"/>
            <a:ext cx="1249362" cy="871537"/>
          </a:xfrm>
          <a:prstGeom prst="rect">
            <a:avLst/>
          </a:prstGeom>
          <a:noFill/>
          <a:ln>
            <a:noFill/>
          </a:ln>
        </p:spPr>
      </p:pic>
      <p:sp>
        <p:nvSpPr>
          <p:cNvPr id="11789" name="Google Shape;11789;p1625"/>
          <p:cNvSpPr/>
          <p:nvPr/>
        </p:nvSpPr>
        <p:spPr>
          <a:xfrm>
            <a:off x="5454650" y="1122363"/>
            <a:ext cx="1992313" cy="193675"/>
          </a:xfrm>
          <a:prstGeom prst="rect">
            <a:avLst/>
          </a:prstGeom>
          <a:noFill/>
          <a:ln>
            <a:noFill/>
          </a:ln>
        </p:spPr>
        <p:txBody>
          <a:bodyPr anchorCtr="0" anchor="t" bIns="11250" lIns="22525" spcFirstLastPara="1" rIns="22525" wrap="square" tIns="11250">
            <a:noAutofit/>
          </a:bodyPr>
          <a:lstStyle/>
          <a:p>
            <a:pPr indent="0" lvl="0" marL="0" marR="0" rtl="0" algn="l">
              <a:lnSpc>
                <a:spcPct val="100000"/>
              </a:lnSpc>
              <a:spcBef>
                <a:spcPts val="0"/>
              </a:spcBef>
              <a:spcAft>
                <a:spcPts val="0"/>
              </a:spcAft>
              <a:buClr>
                <a:srgbClr val="000000"/>
              </a:buClr>
              <a:buSzPts val="500"/>
              <a:buFont typeface="Times"/>
              <a:buNone/>
            </a:pPr>
            <a:r>
              <a:rPr b="0" i="0" lang="en-US" sz="500" u="none" cap="none" strike="noStrike">
                <a:solidFill>
                  <a:srgbClr val="000000"/>
                </a:solidFill>
                <a:latin typeface="Times"/>
                <a:ea typeface="Times"/>
                <a:cs typeface="Times"/>
                <a:sym typeface="Times"/>
              </a:rPr>
              <a:t>Photosynthetic rate (Pc) = Par x Fapar</a:t>
            </a:r>
            <a:r>
              <a:rPr b="0" i="0" lang="en-US" sz="500" u="none" cap="none" strike="noStrike">
                <a:solidFill>
                  <a:srgbClr val="FF3300"/>
                </a:solidFill>
                <a:latin typeface="Times"/>
                <a:ea typeface="Times"/>
                <a:cs typeface="Times"/>
                <a:sym typeface="Times"/>
              </a:rPr>
              <a:t> </a:t>
            </a:r>
            <a:endParaRPr/>
          </a:p>
          <a:p>
            <a:pPr indent="0" lvl="0" marL="0" marR="0" rtl="0" algn="l">
              <a:lnSpc>
                <a:spcPct val="100000"/>
              </a:lnSpc>
              <a:spcBef>
                <a:spcPts val="0"/>
              </a:spcBef>
              <a:spcAft>
                <a:spcPts val="0"/>
              </a:spcAft>
              <a:buClr>
                <a:srgbClr val="FF3300"/>
              </a:buClr>
              <a:buSzPts val="500"/>
              <a:buFont typeface="Times"/>
              <a:buNone/>
            </a:pPr>
            <a:r>
              <a:rPr b="0" i="0" lang="en-US" sz="500" u="none" cap="none" strike="noStrike">
                <a:solidFill>
                  <a:srgbClr val="FF3300"/>
                </a:solidFill>
                <a:latin typeface="Times"/>
                <a:ea typeface="Times"/>
                <a:cs typeface="Times"/>
                <a:sym typeface="Times"/>
              </a:rPr>
              <a:t>                                                             x </a:t>
            </a:r>
            <a:r>
              <a:rPr b="0" i="0" lang="en-US" sz="500" u="none" cap="none" strike="noStrike">
                <a:solidFill>
                  <a:srgbClr val="E10C00"/>
                </a:solidFill>
                <a:latin typeface="Times"/>
                <a:ea typeface="Times"/>
                <a:cs typeface="Times"/>
                <a:sym typeface="Times"/>
              </a:rPr>
              <a:t>Light Use Efficiency(GOES R)</a:t>
            </a:r>
            <a:endParaRPr b="0" i="0" sz="500" u="none" cap="none" strike="noStrike">
              <a:solidFill>
                <a:srgbClr val="00CC99"/>
              </a:solidFill>
              <a:latin typeface="Times"/>
              <a:ea typeface="Times"/>
              <a:cs typeface="Times"/>
              <a:sym typeface="Times"/>
            </a:endParaRPr>
          </a:p>
        </p:txBody>
      </p:sp>
      <p:pic>
        <p:nvPicPr>
          <p:cNvPr id="11790" name="Google Shape;11790;p1625"/>
          <p:cNvPicPr preferRelativeResize="0"/>
          <p:nvPr/>
        </p:nvPicPr>
        <p:blipFill rotWithShape="1">
          <a:blip r:embed="rId5">
            <a:alphaModFix/>
          </a:blip>
          <a:srcRect b="0" l="0" r="0" t="0"/>
          <a:stretch/>
        </p:blipFill>
        <p:spPr>
          <a:xfrm>
            <a:off x="7550150" y="3057525"/>
            <a:ext cx="1420813" cy="1154113"/>
          </a:xfrm>
          <a:prstGeom prst="rect">
            <a:avLst/>
          </a:prstGeom>
          <a:noFill/>
          <a:ln cap="flat" cmpd="sng" w="9525">
            <a:solidFill>
              <a:srgbClr val="E10C00"/>
            </a:solidFill>
            <a:prstDash val="solid"/>
            <a:miter lim="800000"/>
            <a:headEnd len="sm" w="sm" type="none"/>
            <a:tailEnd len="sm" w="sm" type="none"/>
          </a:ln>
        </p:spPr>
      </p:pic>
      <p:sp>
        <p:nvSpPr>
          <p:cNvPr id="11791" name="Google Shape;11791;p1625"/>
          <p:cNvSpPr txBox="1"/>
          <p:nvPr/>
        </p:nvSpPr>
        <p:spPr>
          <a:xfrm>
            <a:off x="6840538" y="1397000"/>
            <a:ext cx="517525" cy="127000"/>
          </a:xfrm>
          <a:prstGeom prst="rect">
            <a:avLst/>
          </a:prstGeom>
          <a:noFill/>
          <a:ln>
            <a:noFill/>
          </a:ln>
        </p:spPr>
        <p:txBody>
          <a:bodyPr anchorCtr="0" anchor="t" bIns="11250" lIns="22525" spcFirstLastPara="1" rIns="22525" wrap="square" tIns="11250">
            <a:spAutoFit/>
          </a:bodyPr>
          <a:lstStyle/>
          <a:p>
            <a:pPr indent="0" lvl="0" marL="0" marR="0" rtl="0" algn="l">
              <a:lnSpc>
                <a:spcPct val="100000"/>
              </a:lnSpc>
              <a:spcBef>
                <a:spcPts val="0"/>
              </a:spcBef>
              <a:spcAft>
                <a:spcPts val="0"/>
              </a:spcAft>
              <a:buClr>
                <a:srgbClr val="000000"/>
              </a:buClr>
              <a:buSzPts val="300"/>
              <a:buFont typeface="Times"/>
              <a:buNone/>
            </a:pPr>
            <a:r>
              <a:rPr b="0" i="0" lang="en-US" sz="300" u="none" cap="none" strike="noStrike">
                <a:solidFill>
                  <a:srgbClr val="000000"/>
                </a:solidFill>
                <a:latin typeface="Times"/>
                <a:ea typeface="Times"/>
                <a:cs typeface="Times"/>
                <a:sym typeface="Times"/>
              </a:rPr>
              <a:t>PRI = </a:t>
            </a:r>
            <a:r>
              <a:rPr b="0" i="0" lang="en-US" sz="300" u="sng" cap="none" strike="noStrike">
                <a:solidFill>
                  <a:srgbClr val="000000"/>
                </a:solidFill>
                <a:latin typeface="Times"/>
                <a:ea typeface="Times"/>
                <a:cs typeface="Times"/>
                <a:sym typeface="Times"/>
              </a:rPr>
              <a:t>Ref (531nm) - Ref (570nm)</a:t>
            </a:r>
            <a:endParaRPr/>
          </a:p>
          <a:p>
            <a:pPr indent="0" lvl="0" marL="0" marR="0" rtl="0" algn="l">
              <a:lnSpc>
                <a:spcPct val="100000"/>
              </a:lnSpc>
              <a:spcBef>
                <a:spcPts val="0"/>
              </a:spcBef>
              <a:spcAft>
                <a:spcPts val="0"/>
              </a:spcAft>
              <a:buClr>
                <a:srgbClr val="000000"/>
              </a:buClr>
              <a:buSzPts val="300"/>
              <a:buFont typeface="Times"/>
              <a:buNone/>
            </a:pPr>
            <a:r>
              <a:rPr b="0" i="0" lang="en-US" sz="300" u="none" cap="none" strike="noStrike">
                <a:solidFill>
                  <a:srgbClr val="000000"/>
                </a:solidFill>
                <a:latin typeface="Times"/>
                <a:ea typeface="Times"/>
                <a:cs typeface="Times"/>
                <a:sym typeface="Times"/>
              </a:rPr>
              <a:t>           Ref(531nm) +Ref (570nm)</a:t>
            </a:r>
            <a:endParaRPr/>
          </a:p>
        </p:txBody>
      </p:sp>
      <p:cxnSp>
        <p:nvCxnSpPr>
          <p:cNvPr id="11792" name="Google Shape;11792;p1625"/>
          <p:cNvCxnSpPr/>
          <p:nvPr/>
        </p:nvCxnSpPr>
        <p:spPr>
          <a:xfrm>
            <a:off x="6719888" y="1354138"/>
            <a:ext cx="50800" cy="212725"/>
          </a:xfrm>
          <a:prstGeom prst="straightConnector1">
            <a:avLst/>
          </a:prstGeom>
          <a:noFill/>
          <a:ln cap="flat" cmpd="sng" w="57150">
            <a:solidFill>
              <a:srgbClr val="CC3300"/>
            </a:solidFill>
            <a:prstDash val="solid"/>
            <a:round/>
            <a:headEnd len="med" w="med" type="none"/>
            <a:tailEnd len="med" w="med" type="triangle"/>
          </a:ln>
        </p:spPr>
      </p:cxnSp>
      <p:pic>
        <p:nvPicPr>
          <p:cNvPr id="11793" name="Google Shape;11793;p1625"/>
          <p:cNvPicPr preferRelativeResize="0"/>
          <p:nvPr/>
        </p:nvPicPr>
        <p:blipFill rotWithShape="1">
          <a:blip r:embed="rId6">
            <a:alphaModFix/>
          </a:blip>
          <a:srcRect b="0" l="0" r="0" t="0"/>
          <a:stretch/>
        </p:blipFill>
        <p:spPr>
          <a:xfrm>
            <a:off x="6327775" y="1608138"/>
            <a:ext cx="1249363" cy="871537"/>
          </a:xfrm>
          <a:prstGeom prst="rect">
            <a:avLst/>
          </a:prstGeom>
          <a:noFill/>
          <a:ln>
            <a:noFill/>
          </a:ln>
        </p:spPr>
      </p:pic>
      <p:sp>
        <p:nvSpPr>
          <p:cNvPr id="11794" name="Google Shape;11794;p1625"/>
          <p:cNvSpPr/>
          <p:nvPr/>
        </p:nvSpPr>
        <p:spPr>
          <a:xfrm>
            <a:off x="5160963" y="2900363"/>
            <a:ext cx="2295525" cy="1135062"/>
          </a:xfrm>
          <a:prstGeom prst="rect">
            <a:avLst/>
          </a:prstGeom>
          <a:noFill/>
          <a:ln>
            <a:noFill/>
          </a:ln>
        </p:spPr>
        <p:txBody>
          <a:bodyPr anchorCtr="0" anchor="t" bIns="11250" lIns="22525" spcFirstLastPara="1" rIns="22525" wrap="square" tIns="11250">
            <a:noAutofit/>
          </a:bodyPr>
          <a:lstStyle/>
          <a:p>
            <a:pPr indent="-50800" lvl="0" marL="0" marR="0" rtl="0" algn="ctr">
              <a:lnSpc>
                <a:spcPct val="100000"/>
              </a:lnSpc>
              <a:spcBef>
                <a:spcPts val="0"/>
              </a:spcBef>
              <a:spcAft>
                <a:spcPts val="0"/>
              </a:spcAft>
              <a:buClr>
                <a:srgbClr val="000000"/>
              </a:buClr>
              <a:buSzPts val="800"/>
              <a:buFont typeface="Times"/>
              <a:buChar char="•"/>
            </a:pPr>
            <a:r>
              <a:rPr b="0" i="0" lang="en-US" sz="800" u="none" cap="none" strike="noStrike">
                <a:solidFill>
                  <a:srgbClr val="000000"/>
                </a:solidFill>
                <a:latin typeface="Times"/>
                <a:ea typeface="Times"/>
                <a:cs typeface="Times"/>
                <a:sym typeface="Times"/>
              </a:rPr>
              <a:t>For Improved ET and Carbon Flux Monitoring GOES R</a:t>
            </a:r>
            <a:endParaRPr/>
          </a:p>
          <a:p>
            <a:pPr indent="0" lvl="0" marL="0" marR="0" rtl="0" algn="ctr">
              <a:lnSpc>
                <a:spcPct val="100000"/>
              </a:lnSpc>
              <a:spcBef>
                <a:spcPts val="160"/>
              </a:spcBef>
              <a:spcAft>
                <a:spcPts val="0"/>
              </a:spcAft>
              <a:buClr>
                <a:srgbClr val="000000"/>
              </a:buClr>
              <a:buSzPts val="800"/>
              <a:buFont typeface="Times"/>
              <a:buNone/>
            </a:pPr>
            <a:r>
              <a:rPr b="0" i="0" lang="en-US" sz="800" u="none" cap="none" strike="noStrike">
                <a:solidFill>
                  <a:srgbClr val="000000"/>
                </a:solidFill>
                <a:latin typeface="Times"/>
                <a:ea typeface="Times"/>
                <a:cs typeface="Times"/>
                <a:sym typeface="Times"/>
              </a:rPr>
              <a:t>Should Include </a:t>
            </a:r>
            <a:endParaRPr/>
          </a:p>
          <a:p>
            <a:pPr indent="-44450" lvl="1" marL="112713" marR="0" rtl="0" algn="ctr">
              <a:lnSpc>
                <a:spcPct val="100000"/>
              </a:lnSpc>
              <a:spcBef>
                <a:spcPts val="140"/>
              </a:spcBef>
              <a:spcAft>
                <a:spcPts val="0"/>
              </a:spcAft>
              <a:buClr>
                <a:srgbClr val="000000"/>
              </a:buClr>
              <a:buSzPts val="700"/>
              <a:buFont typeface="Times"/>
              <a:buChar char="–"/>
            </a:pPr>
            <a:r>
              <a:rPr b="0" i="0" lang="en-US" sz="700" u="none" cap="none" strike="noStrike">
                <a:solidFill>
                  <a:srgbClr val="000000"/>
                </a:solidFill>
                <a:latin typeface="Times"/>
                <a:ea typeface="Times"/>
                <a:cs typeface="Times"/>
                <a:sym typeface="Times"/>
              </a:rPr>
              <a:t>570 nm band as threshold requirement</a:t>
            </a:r>
            <a:endParaRPr/>
          </a:p>
          <a:p>
            <a:pPr indent="-44450" lvl="1" marL="112713" marR="0" rtl="0" algn="ctr">
              <a:lnSpc>
                <a:spcPct val="100000"/>
              </a:lnSpc>
              <a:spcBef>
                <a:spcPts val="140"/>
              </a:spcBef>
              <a:spcAft>
                <a:spcPts val="0"/>
              </a:spcAft>
              <a:buClr>
                <a:srgbClr val="000000"/>
              </a:buClr>
              <a:buSzPts val="700"/>
              <a:buFont typeface="Times"/>
              <a:buChar char="–"/>
            </a:pPr>
            <a:r>
              <a:rPr b="0" i="0" lang="en-US" sz="700" u="none" cap="none" strike="noStrike">
                <a:solidFill>
                  <a:srgbClr val="000000"/>
                </a:solidFill>
                <a:latin typeface="Times"/>
                <a:ea typeface="Times"/>
                <a:cs typeface="Times"/>
                <a:sym typeface="Times"/>
              </a:rPr>
              <a:t>Radiometric requirements as in CW task </a:t>
            </a:r>
            <a:endParaRPr/>
          </a:p>
          <a:p>
            <a:pPr indent="-44450" lvl="1" marL="112713" marR="0" rtl="0" algn="ctr">
              <a:lnSpc>
                <a:spcPct val="100000"/>
              </a:lnSpc>
              <a:spcBef>
                <a:spcPts val="140"/>
              </a:spcBef>
              <a:spcAft>
                <a:spcPts val="0"/>
              </a:spcAft>
              <a:buClr>
                <a:srgbClr val="000000"/>
              </a:buClr>
              <a:buSzPts val="700"/>
              <a:buFont typeface="Times"/>
              <a:buChar char="–"/>
            </a:pPr>
            <a:r>
              <a:rPr b="0" i="0" lang="en-US" sz="700" u="none" cap="none" strike="noStrike">
                <a:solidFill>
                  <a:srgbClr val="000000"/>
                </a:solidFill>
                <a:latin typeface="Times"/>
                <a:ea typeface="Times"/>
                <a:cs typeface="Times"/>
                <a:sym typeface="Times"/>
              </a:rPr>
              <a:t>Dynamic range; modify threshold to not saturate over vegetation.</a:t>
            </a:r>
            <a:endParaRPr/>
          </a:p>
          <a:p>
            <a:pPr indent="-44450" lvl="1" marL="112713" marR="0" rtl="0" algn="ctr">
              <a:lnSpc>
                <a:spcPct val="100000"/>
              </a:lnSpc>
              <a:spcBef>
                <a:spcPts val="140"/>
              </a:spcBef>
              <a:spcAft>
                <a:spcPts val="0"/>
              </a:spcAft>
              <a:buClr>
                <a:srgbClr val="000000"/>
              </a:buClr>
              <a:buSzPts val="700"/>
              <a:buFont typeface="Times"/>
              <a:buChar char="–"/>
            </a:pPr>
            <a:r>
              <a:rPr b="0" i="0" lang="en-US" sz="700" u="none" cap="none" strike="noStrike">
                <a:solidFill>
                  <a:srgbClr val="000000"/>
                </a:solidFill>
                <a:latin typeface="Times"/>
                <a:ea typeface="Times"/>
                <a:cs typeface="Times"/>
                <a:sym typeface="Times"/>
              </a:rPr>
              <a:t>Geographic coverage</a:t>
            </a:r>
            <a:endParaRPr/>
          </a:p>
          <a:p>
            <a:pPr indent="-38100" lvl="2" marL="225425" marR="0" rtl="0" algn="ctr">
              <a:lnSpc>
                <a:spcPct val="100000"/>
              </a:lnSpc>
              <a:spcBef>
                <a:spcPts val="120"/>
              </a:spcBef>
              <a:spcAft>
                <a:spcPts val="0"/>
              </a:spcAft>
              <a:buClr>
                <a:srgbClr val="000000"/>
              </a:buClr>
              <a:buSzPts val="600"/>
              <a:buFont typeface="Times"/>
              <a:buChar char="•"/>
            </a:pPr>
            <a:r>
              <a:rPr b="0" i="0" lang="en-US" sz="600" u="none" cap="none" strike="noStrike">
                <a:solidFill>
                  <a:srgbClr val="000000"/>
                </a:solidFill>
                <a:latin typeface="Times"/>
                <a:ea typeface="Times"/>
                <a:cs typeface="Times"/>
                <a:sym typeface="Times"/>
              </a:rPr>
              <a:t>As in CW task</a:t>
            </a:r>
            <a:endParaRPr/>
          </a:p>
          <a:p>
            <a:pPr indent="-38100" lvl="2" marL="225425" marR="0" rtl="0" algn="ctr">
              <a:lnSpc>
                <a:spcPct val="100000"/>
              </a:lnSpc>
              <a:spcBef>
                <a:spcPts val="120"/>
              </a:spcBef>
              <a:spcAft>
                <a:spcPts val="0"/>
              </a:spcAft>
              <a:buClr>
                <a:srgbClr val="000000"/>
              </a:buClr>
              <a:buSzPts val="600"/>
              <a:buFont typeface="Times"/>
              <a:buChar char="•"/>
            </a:pPr>
            <a:r>
              <a:rPr b="0" i="0" lang="en-US" sz="600" u="none" cap="none" strike="noStrike">
                <a:solidFill>
                  <a:srgbClr val="000000"/>
                </a:solidFill>
                <a:latin typeface="Times"/>
                <a:ea typeface="Times"/>
                <a:cs typeface="Times"/>
                <a:sym typeface="Times"/>
              </a:rPr>
              <a:t>Allocate non-CW scan time to continental coverage</a:t>
            </a:r>
            <a:endParaRPr/>
          </a:p>
        </p:txBody>
      </p:sp>
      <p:cxnSp>
        <p:nvCxnSpPr>
          <p:cNvPr id="11795" name="Google Shape;11795;p1625"/>
          <p:cNvCxnSpPr/>
          <p:nvPr/>
        </p:nvCxnSpPr>
        <p:spPr>
          <a:xfrm flipH="1">
            <a:off x="5784850" y="1290638"/>
            <a:ext cx="103188" cy="339725"/>
          </a:xfrm>
          <a:prstGeom prst="straightConnector1">
            <a:avLst/>
          </a:prstGeom>
          <a:noFill/>
          <a:ln cap="flat" cmpd="sng" w="57150">
            <a:solidFill>
              <a:schemeClr val="dk1"/>
            </a:solidFill>
            <a:prstDash val="solid"/>
            <a:round/>
            <a:headEnd len="med" w="med" type="none"/>
            <a:tailEnd len="med" w="med" type="triangle"/>
          </a:ln>
        </p:spPr>
      </p:cxnSp>
      <p:sp>
        <p:nvSpPr>
          <p:cNvPr id="11796" name="Google Shape;11796;p1625"/>
          <p:cNvSpPr txBox="1"/>
          <p:nvPr/>
        </p:nvSpPr>
        <p:spPr>
          <a:xfrm>
            <a:off x="7720013" y="1879600"/>
            <a:ext cx="760412" cy="228600"/>
          </a:xfrm>
          <a:prstGeom prst="rect">
            <a:avLst/>
          </a:prstGeom>
          <a:noFill/>
          <a:ln>
            <a:noFill/>
          </a:ln>
        </p:spPr>
        <p:txBody>
          <a:bodyPr anchorCtr="0" anchor="t" bIns="11250" lIns="22525" spcFirstLastPara="1" rIns="22525" wrap="square" tIns="11250">
            <a:sp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From Helicopter Analysis</a:t>
            </a:r>
            <a:endParaRPr/>
          </a:p>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In BOREAS</a:t>
            </a:r>
            <a:endParaRPr/>
          </a:p>
        </p:txBody>
      </p:sp>
      <p:sp>
        <p:nvSpPr>
          <p:cNvPr id="11797" name="Google Shape;11797;p1625"/>
          <p:cNvSpPr txBox="1"/>
          <p:nvPr/>
        </p:nvSpPr>
        <p:spPr>
          <a:xfrm>
            <a:off x="8035925" y="4783138"/>
            <a:ext cx="692150" cy="127000"/>
          </a:xfrm>
          <a:prstGeom prst="rect">
            <a:avLst/>
          </a:prstGeom>
          <a:noFill/>
          <a:ln>
            <a:noFill/>
          </a:ln>
        </p:spPr>
        <p:txBody>
          <a:bodyPr anchorCtr="0" anchor="t" bIns="11250" lIns="22525" spcFirstLastPara="1" rIns="22525" wrap="square" tIns="11250">
            <a:sp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From MODIS Analysis</a:t>
            </a:r>
            <a:endParaRPr/>
          </a:p>
        </p:txBody>
      </p:sp>
      <p:pic>
        <p:nvPicPr>
          <p:cNvPr id="11798" name="Google Shape;11798;p1625"/>
          <p:cNvPicPr preferRelativeResize="0"/>
          <p:nvPr/>
        </p:nvPicPr>
        <p:blipFill rotWithShape="1">
          <a:blip r:embed="rId7">
            <a:alphaModFix/>
          </a:blip>
          <a:srcRect b="0" l="0" r="0" t="0"/>
          <a:stretch/>
        </p:blipFill>
        <p:spPr>
          <a:xfrm>
            <a:off x="7602538" y="296863"/>
            <a:ext cx="1263650" cy="1328737"/>
          </a:xfrm>
          <a:prstGeom prst="rect">
            <a:avLst/>
          </a:prstGeom>
          <a:noFill/>
          <a:ln>
            <a:noFill/>
          </a:ln>
        </p:spPr>
      </p:pic>
      <p:grpSp>
        <p:nvGrpSpPr>
          <p:cNvPr id="11799" name="Google Shape;11799;p1625"/>
          <p:cNvGrpSpPr/>
          <p:nvPr/>
        </p:nvGrpSpPr>
        <p:grpSpPr>
          <a:xfrm>
            <a:off x="2874963" y="804863"/>
            <a:ext cx="1749425" cy="1673225"/>
            <a:chOff x="8592" y="1824"/>
            <a:chExt cx="4848" cy="3794"/>
          </a:xfrm>
        </p:grpSpPr>
        <p:pic>
          <p:nvPicPr>
            <p:cNvPr id="11800" name="Google Shape;11800;p1625"/>
            <p:cNvPicPr preferRelativeResize="0"/>
            <p:nvPr/>
          </p:nvPicPr>
          <p:blipFill rotWithShape="1">
            <a:blip r:embed="rId8">
              <a:alphaModFix/>
            </a:blip>
            <a:srcRect b="0" l="0" r="0" t="0"/>
            <a:stretch/>
          </p:blipFill>
          <p:spPr>
            <a:xfrm>
              <a:off x="8592" y="1824"/>
              <a:ext cx="4848" cy="3794"/>
            </a:xfrm>
            <a:prstGeom prst="rect">
              <a:avLst/>
            </a:prstGeom>
            <a:noFill/>
            <a:ln>
              <a:noFill/>
            </a:ln>
          </p:spPr>
        </p:pic>
        <p:sp>
          <p:nvSpPr>
            <p:cNvPr id="11801" name="Google Shape;11801;p1625"/>
            <p:cNvSpPr txBox="1"/>
            <p:nvPr/>
          </p:nvSpPr>
          <p:spPr>
            <a:xfrm>
              <a:off x="9264" y="5088"/>
              <a:ext cx="3758" cy="518"/>
            </a:xfrm>
            <a:prstGeom prst="rect">
              <a:avLst/>
            </a:prstGeom>
            <a:noFill/>
            <a:ln>
              <a:noFill/>
            </a:ln>
          </p:spPr>
          <p:txBody>
            <a:bodyPr anchorCtr="0" anchor="t" bIns="11250" lIns="22525" spcFirstLastPara="1" rIns="22525" wrap="square" tIns="11250">
              <a:sp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Impacts</a:t>
              </a:r>
              <a:endParaRPr/>
            </a:p>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Overestimation of ET, cloudiness, precipitation</a:t>
              </a:r>
              <a:endParaRPr/>
            </a:p>
          </p:txBody>
        </p:sp>
      </p:grpSp>
      <p:pic>
        <p:nvPicPr>
          <p:cNvPr id="11802" name="Google Shape;11802;p1625"/>
          <p:cNvPicPr preferRelativeResize="0"/>
          <p:nvPr/>
        </p:nvPicPr>
        <p:blipFill rotWithShape="1">
          <a:blip r:embed="rId9">
            <a:alphaModFix/>
          </a:blip>
          <a:srcRect b="0" l="0" r="0" t="0"/>
          <a:stretch/>
        </p:blipFill>
        <p:spPr>
          <a:xfrm>
            <a:off x="7112000" y="5051425"/>
            <a:ext cx="1968500" cy="1530350"/>
          </a:xfrm>
          <a:prstGeom prst="rect">
            <a:avLst/>
          </a:prstGeom>
          <a:noFill/>
          <a:ln cap="flat" cmpd="sng" w="9525">
            <a:solidFill>
              <a:srgbClr val="E10C00"/>
            </a:solidFill>
            <a:prstDash val="solid"/>
            <a:miter lim="800000"/>
            <a:headEnd len="sm" w="sm" type="none"/>
            <a:tailEnd len="sm" w="sm" type="none"/>
          </a:ln>
        </p:spPr>
      </p:pic>
      <p:sp>
        <p:nvSpPr>
          <p:cNvPr id="11803" name="Google Shape;11803;p1625"/>
          <p:cNvSpPr/>
          <p:nvPr/>
        </p:nvSpPr>
        <p:spPr>
          <a:xfrm rot="5400000">
            <a:off x="7508876" y="2266950"/>
            <a:ext cx="741362" cy="693737"/>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1625"/>
          <p:cNvSpPr txBox="1"/>
          <p:nvPr/>
        </p:nvSpPr>
        <p:spPr>
          <a:xfrm>
            <a:off x="7532688" y="2243138"/>
            <a:ext cx="693737" cy="741362"/>
          </a:xfrm>
          <a:prstGeom prst="rect">
            <a:avLst/>
          </a:prstGeom>
          <a:noFill/>
          <a:ln>
            <a:noFill/>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chemeClr val="dk1"/>
              </a:buClr>
              <a:buSzPts val="600"/>
              <a:buFont typeface="Times New Roman"/>
              <a:buNone/>
            </a:pPr>
            <a:r>
              <a:t/>
            </a:r>
            <a:endParaRPr b="0" i="0" sz="600" u="none" cap="none" strike="noStrike">
              <a:solidFill>
                <a:srgbClr val="3CA200"/>
              </a:solidFill>
              <a:latin typeface="Times"/>
              <a:ea typeface="Times"/>
              <a:cs typeface="Times"/>
              <a:sym typeface="Times"/>
            </a:endParaRPr>
          </a:p>
        </p:txBody>
      </p:sp>
      <p:grpSp>
        <p:nvGrpSpPr>
          <p:cNvPr id="11805" name="Google Shape;11805;p1625"/>
          <p:cNvGrpSpPr/>
          <p:nvPr/>
        </p:nvGrpSpPr>
        <p:grpSpPr>
          <a:xfrm>
            <a:off x="120650" y="42863"/>
            <a:ext cx="1558925" cy="2517775"/>
            <a:chOff x="1248" y="624"/>
            <a:chExt cx="4320" cy="5712"/>
          </a:xfrm>
        </p:grpSpPr>
        <p:pic>
          <p:nvPicPr>
            <p:cNvPr id="11806" name="Google Shape;11806;p1625"/>
            <p:cNvPicPr preferRelativeResize="0"/>
            <p:nvPr/>
          </p:nvPicPr>
          <p:blipFill rotWithShape="1">
            <a:blip r:embed="rId10">
              <a:alphaModFix/>
            </a:blip>
            <a:srcRect b="0" l="0" r="0" t="0"/>
            <a:stretch/>
          </p:blipFill>
          <p:spPr>
            <a:xfrm>
              <a:off x="1536" y="768"/>
              <a:ext cx="3675" cy="5280"/>
            </a:xfrm>
            <a:prstGeom prst="rect">
              <a:avLst/>
            </a:prstGeom>
            <a:noFill/>
            <a:ln>
              <a:noFill/>
            </a:ln>
          </p:spPr>
        </p:pic>
        <p:sp>
          <p:nvSpPr>
            <p:cNvPr id="11807" name="Google Shape;11807;p1625"/>
            <p:cNvSpPr/>
            <p:nvPr/>
          </p:nvSpPr>
          <p:spPr>
            <a:xfrm>
              <a:off x="1248" y="624"/>
              <a:ext cx="4320" cy="1008"/>
            </a:xfrm>
            <a:prstGeom prst="rect">
              <a:avLst/>
            </a:prstGeom>
            <a:solidFill>
              <a:srgbClr val="99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1808" name="Google Shape;11808;p1625"/>
            <p:cNvSpPr/>
            <p:nvPr/>
          </p:nvSpPr>
          <p:spPr>
            <a:xfrm>
              <a:off x="1536" y="5424"/>
              <a:ext cx="3696" cy="912"/>
            </a:xfrm>
            <a:prstGeom prst="rect">
              <a:avLst/>
            </a:prstGeom>
            <a:solidFill>
              <a:srgbClr val="123368"/>
            </a:solidFill>
            <a:ln>
              <a:noFill/>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rgbClr val="FFFFFF"/>
                </a:buClr>
                <a:buSzPts val="600"/>
                <a:buFont typeface="Times"/>
                <a:buNone/>
              </a:pPr>
              <a:r>
                <a:rPr b="0" i="0" lang="en-US" sz="600" u="none" cap="none" strike="noStrike">
                  <a:solidFill>
                    <a:srgbClr val="FFFFFF"/>
                  </a:solidFill>
                  <a:latin typeface="Times"/>
                  <a:ea typeface="Times"/>
                  <a:cs typeface="Times"/>
                  <a:sym typeface="Times"/>
                </a:rPr>
                <a:t>The vegetated land surface and climate are linked through the carbon and water cycle at time scales from seconds to centuries</a:t>
              </a:r>
              <a:endParaRPr/>
            </a:p>
          </p:txBody>
        </p:sp>
      </p:grpSp>
      <p:grpSp>
        <p:nvGrpSpPr>
          <p:cNvPr id="11809" name="Google Shape;11809;p1625"/>
          <p:cNvGrpSpPr/>
          <p:nvPr/>
        </p:nvGrpSpPr>
        <p:grpSpPr>
          <a:xfrm>
            <a:off x="207963" y="2687638"/>
            <a:ext cx="1368425" cy="1571625"/>
            <a:chOff x="1488" y="6470"/>
            <a:chExt cx="3792" cy="3562"/>
          </a:xfrm>
        </p:grpSpPr>
        <p:pic>
          <p:nvPicPr>
            <p:cNvPr id="11810" name="Google Shape;11810;p1625"/>
            <p:cNvPicPr preferRelativeResize="0"/>
            <p:nvPr/>
          </p:nvPicPr>
          <p:blipFill rotWithShape="1">
            <a:blip r:embed="rId11">
              <a:alphaModFix/>
            </a:blip>
            <a:srcRect b="0" l="0" r="0" t="0"/>
            <a:stretch/>
          </p:blipFill>
          <p:spPr>
            <a:xfrm>
              <a:off x="1488" y="6470"/>
              <a:ext cx="3792" cy="3028"/>
            </a:xfrm>
            <a:prstGeom prst="rect">
              <a:avLst/>
            </a:prstGeom>
            <a:noFill/>
            <a:ln>
              <a:noFill/>
            </a:ln>
          </p:spPr>
        </p:pic>
        <p:sp>
          <p:nvSpPr>
            <p:cNvPr id="11811" name="Google Shape;11811;p1625"/>
            <p:cNvSpPr/>
            <p:nvPr/>
          </p:nvSpPr>
          <p:spPr>
            <a:xfrm>
              <a:off x="1488" y="9408"/>
              <a:ext cx="3792" cy="624"/>
            </a:xfrm>
            <a:prstGeom prst="rect">
              <a:avLst/>
            </a:prstGeom>
            <a:solidFill>
              <a:srgbClr val="399A29"/>
            </a:solidFill>
            <a:ln>
              <a:noFill/>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rgbClr val="FFFFFF"/>
                </a:buClr>
                <a:buSzPts val="600"/>
                <a:buFont typeface="Times"/>
                <a:buNone/>
              </a:pPr>
              <a:r>
                <a:rPr b="0" i="0" lang="en-US" sz="600" u="none" cap="none" strike="noStrike">
                  <a:solidFill>
                    <a:srgbClr val="FFFFFF"/>
                  </a:solidFill>
                  <a:latin typeface="Times"/>
                  <a:ea typeface="Times"/>
                  <a:cs typeface="Times"/>
                  <a:sym typeface="Times"/>
                </a:rPr>
                <a:t>The carbon and water cycle are linked through leaf physiology</a:t>
              </a:r>
              <a:endParaRPr/>
            </a:p>
          </p:txBody>
        </p:sp>
      </p:grpSp>
      <p:grpSp>
        <p:nvGrpSpPr>
          <p:cNvPr id="11812" name="Google Shape;11812;p1625"/>
          <p:cNvGrpSpPr/>
          <p:nvPr/>
        </p:nvGrpSpPr>
        <p:grpSpPr>
          <a:xfrm>
            <a:off x="225425" y="4338638"/>
            <a:ext cx="1268413" cy="2455862"/>
            <a:chOff x="1536" y="9840"/>
            <a:chExt cx="3517" cy="5568"/>
          </a:xfrm>
        </p:grpSpPr>
        <p:pic>
          <p:nvPicPr>
            <p:cNvPr id="11813" name="Google Shape;11813;p1625"/>
            <p:cNvPicPr preferRelativeResize="0"/>
            <p:nvPr/>
          </p:nvPicPr>
          <p:blipFill rotWithShape="1">
            <a:blip r:embed="rId12">
              <a:alphaModFix/>
            </a:blip>
            <a:srcRect b="0" l="0" r="0" t="0"/>
            <a:stretch/>
          </p:blipFill>
          <p:spPr>
            <a:xfrm>
              <a:off x="1552" y="9840"/>
              <a:ext cx="3501" cy="4416"/>
            </a:xfrm>
            <a:prstGeom prst="rect">
              <a:avLst/>
            </a:prstGeom>
            <a:noFill/>
            <a:ln>
              <a:noFill/>
            </a:ln>
          </p:spPr>
        </p:pic>
        <p:sp>
          <p:nvSpPr>
            <p:cNvPr id="11814" name="Google Shape;11814;p1625"/>
            <p:cNvSpPr/>
            <p:nvPr/>
          </p:nvSpPr>
          <p:spPr>
            <a:xfrm>
              <a:off x="1536" y="14160"/>
              <a:ext cx="3504" cy="1248"/>
            </a:xfrm>
            <a:prstGeom prst="rect">
              <a:avLst/>
            </a:prstGeom>
            <a:solidFill>
              <a:schemeClr val="lt1"/>
            </a:solidFill>
            <a:ln>
              <a:noFill/>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rgbClr val="000000"/>
                </a:buClr>
                <a:buSzPts val="500"/>
                <a:buFont typeface="Times"/>
                <a:buNone/>
              </a:pPr>
              <a:r>
                <a:rPr b="1" i="0" lang="en-US" sz="500" u="none" cap="none" strike="noStrike">
                  <a:solidFill>
                    <a:srgbClr val="000000"/>
                  </a:solidFill>
                  <a:latin typeface="Times"/>
                  <a:ea typeface="Times"/>
                  <a:cs typeface="Times"/>
                  <a:sym typeface="Times"/>
                </a:rPr>
                <a:t>Reduction of  canopy conductance from afternoon boundary layer warming and drying </a:t>
              </a:r>
              <a:endParaRPr/>
            </a:p>
            <a:p>
              <a:pPr indent="0" lvl="0" marL="0" marR="0" rtl="0" algn="ctr">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Average diurnal variation in air temperature Ta, Relative humidity RH, evaporative fraction EF, incident shortwave and net radiation (Rs, Rn), and canopy conductance for Aspen (OA), Black Spruce (OBS), Jack Pine (OJP, YJP) and Fen sites at the BOREAS Southern and  Northern Study Areas (SSA, NSA).  Barr et al.,2001</a:t>
              </a:r>
              <a:endParaRPr/>
            </a:p>
          </p:txBody>
        </p:sp>
      </p:grpSp>
      <p:grpSp>
        <p:nvGrpSpPr>
          <p:cNvPr id="11815" name="Google Shape;11815;p1625"/>
          <p:cNvGrpSpPr/>
          <p:nvPr/>
        </p:nvGrpSpPr>
        <p:grpSpPr>
          <a:xfrm>
            <a:off x="2874963" y="4783138"/>
            <a:ext cx="1784350" cy="1778000"/>
            <a:chOff x="8592" y="10848"/>
            <a:chExt cx="4944" cy="4032"/>
          </a:xfrm>
        </p:grpSpPr>
        <p:grpSp>
          <p:nvGrpSpPr>
            <p:cNvPr id="11816" name="Google Shape;11816;p1625"/>
            <p:cNvGrpSpPr/>
            <p:nvPr/>
          </p:nvGrpSpPr>
          <p:grpSpPr>
            <a:xfrm>
              <a:off x="8592" y="10848"/>
              <a:ext cx="4944" cy="4032"/>
              <a:chOff x="8592" y="10848"/>
              <a:chExt cx="4944" cy="4032"/>
            </a:xfrm>
          </p:grpSpPr>
          <p:pic>
            <p:nvPicPr>
              <p:cNvPr id="11817" name="Google Shape;11817;p1625"/>
              <p:cNvPicPr preferRelativeResize="0"/>
              <p:nvPr/>
            </p:nvPicPr>
            <p:blipFill rotWithShape="1">
              <a:blip r:embed="rId13">
                <a:alphaModFix/>
              </a:blip>
              <a:srcRect b="0" l="0" r="0" t="0"/>
              <a:stretch/>
            </p:blipFill>
            <p:spPr>
              <a:xfrm>
                <a:off x="8976" y="10848"/>
                <a:ext cx="4560" cy="3552"/>
              </a:xfrm>
              <a:prstGeom prst="rect">
                <a:avLst/>
              </a:prstGeom>
              <a:noFill/>
              <a:ln>
                <a:noFill/>
              </a:ln>
            </p:spPr>
          </p:pic>
          <p:sp>
            <p:nvSpPr>
              <p:cNvPr id="11818" name="Google Shape;11818;p1625"/>
              <p:cNvSpPr txBox="1"/>
              <p:nvPr/>
            </p:nvSpPr>
            <p:spPr>
              <a:xfrm>
                <a:off x="8592" y="14400"/>
                <a:ext cx="4944" cy="480"/>
              </a:xfrm>
              <a:prstGeom prst="rect">
                <a:avLst/>
              </a:prstGeom>
              <a:solidFill>
                <a:schemeClr val="lt1"/>
              </a:solidFill>
              <a:ln>
                <a:noFill/>
              </a:ln>
            </p:spPr>
            <p:txBody>
              <a:bodyPr anchorCtr="0" anchor="t" bIns="11250" lIns="22525" spcFirstLastPara="1" rIns="22525" wrap="square" tIns="11250">
                <a:no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Comparison of Model-based estimates of LUE with ground-based measures.  Turner et al. 2003</a:t>
                </a:r>
                <a:endParaRPr/>
              </a:p>
            </p:txBody>
          </p:sp>
        </p:grpSp>
        <p:sp>
          <p:nvSpPr>
            <p:cNvPr id="11819" name="Google Shape;11819;p1625"/>
            <p:cNvSpPr/>
            <p:nvPr/>
          </p:nvSpPr>
          <p:spPr>
            <a:xfrm rot="-5400000">
              <a:off x="7032" y="12408"/>
              <a:ext cx="3552" cy="432"/>
            </a:xfrm>
            <a:prstGeom prst="rect">
              <a:avLst/>
            </a:prstGeom>
            <a:solidFill>
              <a:schemeClr val="lt1"/>
            </a:solidFill>
            <a:ln>
              <a:noFill/>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Light Use Efficiency (gCMJ</a:t>
              </a:r>
              <a:r>
                <a:rPr b="0" baseline="30000" i="0" lang="en-US" sz="600" u="none" cap="none" strike="noStrike">
                  <a:solidFill>
                    <a:srgbClr val="000000"/>
                  </a:solidFill>
                  <a:latin typeface="Times"/>
                  <a:ea typeface="Times"/>
                  <a:cs typeface="Times"/>
                  <a:sym typeface="Times"/>
                </a:rPr>
                <a:t>-1 </a:t>
              </a:r>
              <a:r>
                <a:rPr b="0" i="0" lang="en-US" sz="600" u="none" cap="none" strike="noStrike">
                  <a:solidFill>
                    <a:srgbClr val="000000"/>
                  </a:solidFill>
                  <a:latin typeface="Times"/>
                  <a:ea typeface="Times"/>
                  <a:cs typeface="Times"/>
                  <a:sym typeface="Times"/>
                </a:rPr>
                <a:t>)</a:t>
              </a:r>
              <a:endParaRPr/>
            </a:p>
          </p:txBody>
        </p:sp>
      </p:grpSp>
      <p:cxnSp>
        <p:nvCxnSpPr>
          <p:cNvPr id="11820" name="Google Shape;11820;p1625"/>
          <p:cNvCxnSpPr/>
          <p:nvPr/>
        </p:nvCxnSpPr>
        <p:spPr>
          <a:xfrm>
            <a:off x="4970463" y="381000"/>
            <a:ext cx="0" cy="6116638"/>
          </a:xfrm>
          <a:prstGeom prst="straightConnector1">
            <a:avLst/>
          </a:prstGeom>
          <a:noFill/>
          <a:ln cap="flat" cmpd="sng" w="9525">
            <a:solidFill>
              <a:schemeClr val="dk1"/>
            </a:solidFill>
            <a:prstDash val="solid"/>
            <a:round/>
            <a:headEnd len="med" w="med" type="none"/>
            <a:tailEnd len="med" w="med" type="none"/>
          </a:ln>
        </p:spPr>
      </p:cxnSp>
      <p:sp>
        <p:nvSpPr>
          <p:cNvPr id="11821" name="Google Shape;11821;p1625"/>
          <p:cNvSpPr/>
          <p:nvPr/>
        </p:nvSpPr>
        <p:spPr>
          <a:xfrm>
            <a:off x="3359150" y="465138"/>
            <a:ext cx="623888" cy="106362"/>
          </a:xfrm>
          <a:prstGeom prst="leftArrow">
            <a:avLst>
              <a:gd fmla="val 50000" name="adj1"/>
              <a:gd fmla="val 146643" name="adj2"/>
            </a:avLst>
          </a:prstGeom>
          <a:solidFill>
            <a:srgbClr val="C00048"/>
          </a:solidFill>
          <a:ln cap="flat" cmpd="sng" w="9525">
            <a:solidFill>
              <a:schemeClr val="dk1"/>
            </a:solidFill>
            <a:prstDash val="solid"/>
            <a:miter lim="800000"/>
            <a:headEnd len="sm" w="sm" type="none"/>
            <a:tailEnd len="sm" w="sm" type="none"/>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chemeClr val="dk1"/>
              </a:buClr>
              <a:buSzPts val="600"/>
              <a:buFont typeface="Times New Roman"/>
              <a:buNone/>
            </a:pPr>
            <a:r>
              <a:t/>
            </a:r>
            <a:endParaRPr b="0" i="0" sz="600" u="none" cap="none" strike="noStrike">
              <a:solidFill>
                <a:srgbClr val="C00048"/>
              </a:solidFill>
              <a:latin typeface="Times"/>
              <a:ea typeface="Times"/>
              <a:cs typeface="Times"/>
              <a:sym typeface="Times"/>
            </a:endParaRPr>
          </a:p>
        </p:txBody>
      </p:sp>
      <p:sp>
        <p:nvSpPr>
          <p:cNvPr id="11822" name="Google Shape;11822;p1625"/>
          <p:cNvSpPr/>
          <p:nvPr/>
        </p:nvSpPr>
        <p:spPr>
          <a:xfrm flipH="1">
            <a:off x="5975350" y="487363"/>
            <a:ext cx="622300" cy="104775"/>
          </a:xfrm>
          <a:prstGeom prst="leftArrow">
            <a:avLst>
              <a:gd fmla="val 50000" name="adj1"/>
              <a:gd fmla="val 148485" name="adj2"/>
            </a:avLst>
          </a:prstGeom>
          <a:solidFill>
            <a:srgbClr val="C00048"/>
          </a:solidFill>
          <a:ln cap="flat" cmpd="sng" w="9525">
            <a:solidFill>
              <a:schemeClr val="dk1"/>
            </a:solidFill>
            <a:prstDash val="solid"/>
            <a:miter lim="800000"/>
            <a:headEnd len="sm" w="sm" type="none"/>
            <a:tailEnd len="sm" w="sm" type="none"/>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chemeClr val="dk1"/>
              </a:buClr>
              <a:buSzPts val="600"/>
              <a:buFont typeface="Times New Roman"/>
              <a:buNone/>
            </a:pPr>
            <a:r>
              <a:t/>
            </a:r>
            <a:endParaRPr b="0" i="0" sz="600" u="none" cap="none" strike="noStrike">
              <a:solidFill>
                <a:srgbClr val="C00048"/>
              </a:solidFill>
              <a:latin typeface="Times"/>
              <a:ea typeface="Times"/>
              <a:cs typeface="Times"/>
              <a:sym typeface="Times"/>
            </a:endParaRPr>
          </a:p>
        </p:txBody>
      </p:sp>
      <p:pic>
        <p:nvPicPr>
          <p:cNvPr id="11823" name="Google Shape;11823;p1625"/>
          <p:cNvPicPr preferRelativeResize="0"/>
          <p:nvPr/>
        </p:nvPicPr>
        <p:blipFill rotWithShape="1">
          <a:blip r:embed="rId14">
            <a:alphaModFix/>
          </a:blip>
          <a:srcRect b="0" l="0" r="0" t="0"/>
          <a:stretch/>
        </p:blipFill>
        <p:spPr>
          <a:xfrm>
            <a:off x="5281613" y="4289425"/>
            <a:ext cx="1646237" cy="1552575"/>
          </a:xfrm>
          <a:prstGeom prst="rect">
            <a:avLst/>
          </a:prstGeom>
          <a:noFill/>
          <a:ln cap="flat" cmpd="sng" w="9525">
            <a:solidFill>
              <a:srgbClr val="E10C00"/>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792"/>
                                        </p:tgtEl>
                                        <p:attrNameLst>
                                          <p:attrName>style.visibility</p:attrName>
                                        </p:attrNameLst>
                                      </p:cBhvr>
                                      <p:to>
                                        <p:strVal val="visible"/>
                                      </p:to>
                                    </p:set>
                                    <p:animEffect filter="fade" transition="in">
                                      <p:cBhvr>
                                        <p:cTn dur="500"/>
                                        <p:tgtEl>
                                          <p:spTgt spid="117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795"/>
                                        </p:tgtEl>
                                        <p:attrNameLst>
                                          <p:attrName>style.visibility</p:attrName>
                                        </p:attrNameLst>
                                      </p:cBhvr>
                                      <p:to>
                                        <p:strVal val="visible"/>
                                      </p:to>
                                    </p:set>
                                    <p:animEffect filter="fade" transition="in">
                                      <p:cBhvr>
                                        <p:cTn dur="500"/>
                                        <p:tgtEl>
                                          <p:spTgt spid="11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786"/>
                                        </p:tgtEl>
                                        <p:attrNameLst>
                                          <p:attrName>style.visibility</p:attrName>
                                        </p:attrNameLst>
                                      </p:cBhvr>
                                      <p:to>
                                        <p:strVal val="visible"/>
                                      </p:to>
                                    </p:set>
                                    <p:anim calcmode="lin" valueType="num">
                                      <p:cBhvr additive="base">
                                        <p:cTn dur="500"/>
                                        <p:tgtEl>
                                          <p:spTgt spid="11786"/>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791"/>
                                        </p:tgtEl>
                                        <p:attrNameLst>
                                          <p:attrName>style.visibility</p:attrName>
                                        </p:attrNameLst>
                                      </p:cBhvr>
                                      <p:to>
                                        <p:strVal val="visible"/>
                                      </p:to>
                                    </p:set>
                                    <p:animEffect filter="fade" transition="in">
                                      <p:cBhvr>
                                        <p:cTn dur="500"/>
                                        <p:tgtEl>
                                          <p:spTgt spid="117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790"/>
                                        </p:tgtEl>
                                        <p:attrNameLst>
                                          <p:attrName>style.visibility</p:attrName>
                                        </p:attrNameLst>
                                      </p:cBhvr>
                                      <p:to>
                                        <p:strVal val="visible"/>
                                      </p:to>
                                    </p:set>
                                    <p:animEffect filter="fade" transition="in">
                                      <p:cBhvr>
                                        <p:cTn dur="500"/>
                                        <p:tgtEl>
                                          <p:spTgt spid="11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